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24" d="100"/>
          <a:sy n="124" d="100"/>
        </p:scale>
        <p:origin x="182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808C2A1-8BF6-1A47-B41B-12DB19394A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08000" y="169863"/>
            <a:ext cx="337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5C9277A6-4CC7-6F46-B1CB-CF5AEFB53A9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91000" y="1698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632A29A1-7038-2145-A88C-048342CD0EA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E95C08F4-D50F-9D49-9FD9-D8B33AE5684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C43ED3-7FEF-734D-BB32-9D3DC0009BF2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6638515-C23D-E943-BF6D-4A1478E0B24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E19E757-2580-F745-B32B-765BF4126EC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E92108A3-CD51-2748-B5A8-A8C44D0521C6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978C8695-5ED9-1649-AC7C-96CBC08C784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Mastertextformat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0B2C06E3-B707-9645-B74C-3FD557E86D0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00DA177D-8F86-A241-BFA7-E659580FD3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46D25C-33B3-3047-8C60-4F26DD26DB61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65" charset="-128"/>
        <a:cs typeface="ＭＳ Ｐゴシック" pitchFamily="1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>
            <a:extLst>
              <a:ext uri="{FF2B5EF4-FFF2-40B4-BE49-F238E27FC236}">
                <a16:creationId xmlns:a16="http://schemas.microsoft.com/office/drawing/2014/main" id="{186E5AAC-E53F-4C46-8349-89A68384486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229350" y="479425"/>
            <a:ext cx="1841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de-DE" altLang="de-DE" sz="900">
                <a:solidFill>
                  <a:schemeClr val="bg2"/>
                </a:solidFill>
              </a:rPr>
              <a:t>Technische Universität München</a:t>
            </a:r>
          </a:p>
        </p:txBody>
      </p:sp>
      <p:sp>
        <p:nvSpPr>
          <p:cNvPr id="5" name="Line 22">
            <a:extLst>
              <a:ext uri="{FF2B5EF4-FFF2-40B4-BE49-F238E27FC236}">
                <a16:creationId xmlns:a16="http://schemas.microsoft.com/office/drawing/2014/main" id="{674A3C47-5080-3A41-86AE-905F88DA7D0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Line 23">
            <a:extLst>
              <a:ext uri="{FF2B5EF4-FFF2-40B4-BE49-F238E27FC236}">
                <a16:creationId xmlns:a16="http://schemas.microsoft.com/office/drawing/2014/main" id="{8301FDBC-63A8-E046-B368-3E535ACB47D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7" name="Picture 2" descr="C:\Users\Flopc\Desktop\ppt\TUMLogo_oZ_Vollfl_blau_RGB.emf">
            <a:extLst>
              <a:ext uri="{FF2B5EF4-FFF2-40B4-BE49-F238E27FC236}">
                <a16:creationId xmlns:a16="http://schemas.microsoft.com/office/drawing/2014/main" id="{4D82F2ED-542E-F94A-ACA9-2DAE6DD11B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925" y="325438"/>
            <a:ext cx="6064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95300" y="1828800"/>
            <a:ext cx="8128000" cy="1295400"/>
          </a:xfrm>
        </p:spPr>
        <p:txBody>
          <a:bodyPr/>
          <a:lstStyle>
            <a:lvl1pPr algn="ctr">
              <a:defRPr sz="3200" b="1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08000" y="3429000"/>
            <a:ext cx="8128000" cy="17526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8426670-5931-B048-93D4-1FFEA91B615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508000" y="6400800"/>
            <a:ext cx="8153400" cy="304800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148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CC1628-5E9B-9B4F-8347-A0D9E3A119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A6ECD-7A4C-C947-B660-3C05280A2265}" type="datetime1">
              <a:rPr lang="de-DE" altLang="de-DE"/>
              <a:pPr>
                <a:defRPr/>
              </a:pPr>
              <a:t>04.07.22</a:t>
            </a:fld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87FCB9-4E7D-064E-8AF6-21852A62A2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BAD051-4F77-F748-8139-DB0395E6ED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3126F4-CB2B-8145-8C79-698EE9AFE8E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59475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aseline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8000" y="1828800"/>
            <a:ext cx="3987800" cy="434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987800" cy="434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89F9DD-F415-7547-AFC8-C3C7240CC5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872F0-1CA6-6D4D-8908-98AD1441C7C5}" type="datetime1">
              <a:rPr lang="de-DE" altLang="de-DE"/>
              <a:pPr>
                <a:defRPr/>
              </a:pPr>
              <a:t>04.07.22</a:t>
            </a:fld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2EF89A-F92B-074C-8C2D-873455ABAB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72A29B-9D22-234F-A052-650B1133BA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191DAB-C2D0-F842-A3E1-D702994F4AB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56253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2688852-87D0-5F47-90CA-A9D7147D6E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914400"/>
            <a:ext cx="8128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EE6CC3C-9EE6-BF47-9C3A-0D301B25DD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828800"/>
            <a:ext cx="81280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F04A751-E551-9246-9EA1-5A9BE422A18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fld id="{22FAA0E6-4093-FD43-9BA0-34D85DF340C0}" type="datetime1">
              <a:rPr lang="de-DE" altLang="de-DE"/>
              <a:pPr>
                <a:defRPr/>
              </a:pPr>
              <a:t>04.07.22</a:t>
            </a:fld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E146A40-73B2-434F-8A07-93E633B52AA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396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0C5DED5-AB62-5448-B77C-AB2D3DC86BC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F59BB9-B957-A441-9B2C-CB4F866E9D7C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2" name="Text Box 18">
            <a:extLst>
              <a:ext uri="{FF2B5EF4-FFF2-40B4-BE49-F238E27FC236}">
                <a16:creationId xmlns:a16="http://schemas.microsoft.com/office/drawing/2014/main" id="{72701F18-21D0-0341-82A3-FE391DB5323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229350" y="479425"/>
            <a:ext cx="1841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de-DE" altLang="de-DE" sz="900">
                <a:solidFill>
                  <a:schemeClr val="bg2"/>
                </a:solidFill>
              </a:rPr>
              <a:t>Technische Universität München</a:t>
            </a:r>
          </a:p>
        </p:txBody>
      </p:sp>
      <p:sp>
        <p:nvSpPr>
          <p:cNvPr id="1032" name="Line 23">
            <a:extLst>
              <a:ext uri="{FF2B5EF4-FFF2-40B4-BE49-F238E27FC236}">
                <a16:creationId xmlns:a16="http://schemas.microsoft.com/office/drawing/2014/main" id="{65C92AA9-9154-5B4F-A139-D2B85237267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033" name="Picture 2" descr="C:\Users\Flopc\Desktop\ppt\TUMLogo_oZ_Vollfl_blau_RGB.emf">
            <a:extLst>
              <a:ext uri="{FF2B5EF4-FFF2-40B4-BE49-F238E27FC236}">
                <a16:creationId xmlns:a16="http://schemas.microsoft.com/office/drawing/2014/main" id="{ECF0C31E-5E70-134A-94D7-EB3F4BEB046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925" y="325438"/>
            <a:ext cx="6064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Line 22">
            <a:extLst>
              <a:ext uri="{FF2B5EF4-FFF2-40B4-BE49-F238E27FC236}">
                <a16:creationId xmlns:a16="http://schemas.microsoft.com/office/drawing/2014/main" id="{2055B28D-604D-2F4B-BFD8-E938ACB1FDB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5" r:id="rId2"/>
    <p:sldLayoutId id="2147483746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pitchFamily="-65" charset="-128"/>
          <a:cs typeface="ＭＳ Ｐゴシック" pitchFamily="18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ＭＳ Ｐゴシック" pitchFamily="-65" charset="-128"/>
          <a:cs typeface="ＭＳ Ｐゴシック" pitchFamily="1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ＭＳ Ｐゴシック" pitchFamily="-65" charset="-128"/>
          <a:cs typeface="ＭＳ Ｐゴシック" pitchFamily="1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ＭＳ Ｐゴシック" pitchFamily="-65" charset="-128"/>
          <a:cs typeface="ＭＳ Ｐゴシック" pitchFamily="1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ＭＳ Ｐゴシック" pitchFamily="-65" charset="-128"/>
          <a:cs typeface="ＭＳ Ｐゴシック" pitchFamily="1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1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um-conf.zoom.us/j/62448738399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9" name="Gruppierung 9">
            <a:extLst>
              <a:ext uri="{FF2B5EF4-FFF2-40B4-BE49-F238E27FC236}">
                <a16:creationId xmlns:a16="http://schemas.microsoft.com/office/drawing/2014/main" id="{195DA634-7C51-7C4C-BE9E-AC3563F43CF5}"/>
              </a:ext>
            </a:extLst>
          </p:cNvPr>
          <p:cNvGrpSpPr>
            <a:grpSpLocks/>
          </p:cNvGrpSpPr>
          <p:nvPr/>
        </p:nvGrpSpPr>
        <p:grpSpPr bwMode="auto">
          <a:xfrm>
            <a:off x="136525" y="819150"/>
            <a:ext cx="5184775" cy="3676650"/>
            <a:chOff x="-135537" y="657877"/>
            <a:chExt cx="5185030" cy="3676850"/>
          </a:xfrm>
        </p:grpSpPr>
        <p:sp>
          <p:nvSpPr>
            <p:cNvPr id="7173" name="Textfeld 3">
              <a:extLst>
                <a:ext uri="{FF2B5EF4-FFF2-40B4-BE49-F238E27FC236}">
                  <a16:creationId xmlns:a16="http://schemas.microsoft.com/office/drawing/2014/main" id="{04D9DF4B-7E73-7847-83A9-0934C84EF5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35537" y="657877"/>
              <a:ext cx="3677821" cy="18159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de-DE" altLang="de-DE" sz="2800" b="1">
                  <a:solidFill>
                    <a:srgbClr val="064EAF"/>
                  </a:solidFill>
                </a:rPr>
                <a:t>SFB 924 Colloquium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de-DE" altLang="de-DE" sz="2800" b="1">
                <a:solidFill>
                  <a:srgbClr val="064EAF"/>
                </a:solidFill>
              </a:endParaRPr>
            </a:p>
            <a:p>
              <a:pPr algn="r">
                <a:spcBef>
                  <a:spcPct val="0"/>
                </a:spcBef>
                <a:buFontTx/>
                <a:buNone/>
              </a:pPr>
              <a:endParaRPr lang="de-DE" altLang="de-DE" sz="2800" b="1">
                <a:solidFill>
                  <a:srgbClr val="064EAF"/>
                </a:solidFill>
              </a:endParaRPr>
            </a:p>
            <a:p>
              <a:pPr algn="r">
                <a:spcBef>
                  <a:spcPct val="0"/>
                </a:spcBef>
                <a:buFontTx/>
                <a:buNone/>
              </a:pPr>
              <a:endParaRPr lang="de-DE" altLang="de-DE" sz="2800" b="1">
                <a:solidFill>
                  <a:srgbClr val="064EAF"/>
                </a:solidFill>
              </a:endParaRPr>
            </a:p>
          </p:txBody>
        </p:sp>
        <p:sp>
          <p:nvSpPr>
            <p:cNvPr id="7174" name="Textfeld 6">
              <a:extLst>
                <a:ext uri="{FF2B5EF4-FFF2-40B4-BE49-F238E27FC236}">
                  <a16:creationId xmlns:a16="http://schemas.microsoft.com/office/drawing/2014/main" id="{78A3EBCB-8582-7B46-82DB-6E52601FBA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54263" y="2792879"/>
              <a:ext cx="5103756" cy="15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de-DE" altLang="de-DE" sz="2000" b="1" dirty="0">
                  <a:solidFill>
                    <a:srgbClr val="064EAF"/>
                  </a:solidFill>
                </a:rPr>
                <a:t>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b="1" dirty="0">
                  <a:solidFill>
                    <a:srgbClr val="064EAF"/>
                  </a:solidFill>
                </a:rPr>
                <a:t>Hörsaal 12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b="1" dirty="0">
                  <a:solidFill>
                    <a:srgbClr val="064EAF"/>
                  </a:solidFill>
                </a:rPr>
                <a:t>Emil-</a:t>
              </a:r>
              <a:r>
                <a:rPr lang="de-DE" altLang="de-DE" b="1" dirty="0" err="1">
                  <a:solidFill>
                    <a:srgbClr val="064EAF"/>
                  </a:solidFill>
                </a:rPr>
                <a:t>Ramann</a:t>
              </a:r>
              <a:r>
                <a:rPr lang="de-DE" altLang="de-DE" b="1" dirty="0">
                  <a:solidFill>
                    <a:srgbClr val="064EAF"/>
                  </a:solidFill>
                </a:rPr>
                <a:t>-Straße 2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b="1" dirty="0">
                  <a:solidFill>
                    <a:srgbClr val="064EAF"/>
                  </a:solidFill>
                </a:rPr>
                <a:t>85354 Freising</a:t>
              </a:r>
            </a:p>
          </p:txBody>
        </p:sp>
        <p:sp>
          <p:nvSpPr>
            <p:cNvPr id="7175" name="Textfeld 9">
              <a:extLst>
                <a:ext uri="{FF2B5EF4-FFF2-40B4-BE49-F238E27FC236}">
                  <a16:creationId xmlns:a16="http://schemas.microsoft.com/office/drawing/2014/main" id="{0224385C-3009-D648-B52B-2FD8A73DFD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74812" y="1438792"/>
              <a:ext cx="3652797" cy="1477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b="1" dirty="0" err="1">
                  <a:solidFill>
                    <a:srgbClr val="064EAF"/>
                  </a:solidFill>
                </a:rPr>
                <a:t>Thursday</a:t>
              </a:r>
              <a:r>
                <a:rPr lang="de-DE" altLang="de-DE" b="1" dirty="0">
                  <a:solidFill>
                    <a:srgbClr val="064EAF"/>
                  </a:solidFill>
                </a:rPr>
                <a:t>,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b="1" dirty="0" err="1">
                  <a:solidFill>
                    <a:srgbClr val="064EAF"/>
                  </a:solidFill>
                </a:rPr>
                <a:t>July</a:t>
              </a:r>
              <a:r>
                <a:rPr lang="de-DE" altLang="de-DE" b="1" dirty="0">
                  <a:solidFill>
                    <a:srgbClr val="064EAF"/>
                  </a:solidFill>
                </a:rPr>
                <a:t> 07, 2022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b="1" dirty="0">
                  <a:solidFill>
                    <a:srgbClr val="064EAF"/>
                  </a:solidFill>
                </a:rPr>
                <a:t>17:15 h 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de-DE" altLang="de-DE" sz="1800" dirty="0"/>
            </a:p>
          </p:txBody>
        </p:sp>
        <p:sp>
          <p:nvSpPr>
            <p:cNvPr id="7176" name="Textfeld 9">
              <a:extLst>
                <a:ext uri="{FF2B5EF4-FFF2-40B4-BE49-F238E27FC236}">
                  <a16:creationId xmlns:a16="http://schemas.microsoft.com/office/drawing/2014/main" id="{44F8A900-4F8D-E747-89B1-B2A8C59E7C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3253" y="3965449"/>
              <a:ext cx="184714" cy="369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de-DE" altLang="de-DE" sz="1800" b="1">
                <a:solidFill>
                  <a:srgbClr val="064EAF"/>
                </a:solidFill>
              </a:endParaRPr>
            </a:p>
          </p:txBody>
        </p:sp>
      </p:grpSp>
      <p:pic>
        <p:nvPicPr>
          <p:cNvPr id="7170" name="Picture 7" descr="SFB924_Logo.jpg">
            <a:extLst>
              <a:ext uri="{FF2B5EF4-FFF2-40B4-BE49-F238E27FC236}">
                <a16:creationId xmlns:a16="http://schemas.microsoft.com/office/drawing/2014/main" id="{3F5E029D-C4C0-3542-85DA-E25D9C0075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4851400"/>
            <a:ext cx="1446213" cy="134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feld 16">
            <a:extLst>
              <a:ext uri="{FF2B5EF4-FFF2-40B4-BE49-F238E27FC236}">
                <a16:creationId xmlns:a16="http://schemas.microsoft.com/office/drawing/2014/main" id="{2E374CA8-9941-E246-B078-D9D42BFC2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897" y="6364288"/>
            <a:ext cx="43082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de-DE" altLang="de-DE" b="1" dirty="0">
                <a:solidFill>
                  <a:srgbClr val="064EAF"/>
                </a:solidFill>
              </a:rPr>
              <a:t>Host: PD Dr. Ulrich Hammes</a:t>
            </a:r>
          </a:p>
        </p:txBody>
      </p:sp>
      <p:sp>
        <p:nvSpPr>
          <p:cNvPr id="7172" name="Rechteck 18">
            <a:extLst>
              <a:ext uri="{FF2B5EF4-FFF2-40B4-BE49-F238E27FC236}">
                <a16:creationId xmlns:a16="http://schemas.microsoft.com/office/drawing/2014/main" id="{C53A04DA-C6C5-6241-9A44-551CF94CA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1288" y="819150"/>
            <a:ext cx="5056187" cy="5375275"/>
          </a:xfrm>
          <a:prstGeom prst="rect">
            <a:avLst/>
          </a:pr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3200" b="1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sz="2800" b="1" dirty="0">
                <a:solidFill>
                  <a:schemeClr val="bg1"/>
                </a:solidFill>
              </a:rPr>
              <a:t>Prof. Dr. Ivo </a:t>
            </a:r>
            <a:r>
              <a:rPr lang="de-DE" sz="2800" b="1" dirty="0" err="1">
                <a:solidFill>
                  <a:schemeClr val="bg1"/>
                </a:solidFill>
              </a:rPr>
              <a:t>Feussner</a:t>
            </a:r>
            <a:endParaRPr lang="de-DE" sz="2800" b="1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sz="2800" dirty="0">
                <a:solidFill>
                  <a:schemeClr val="bg1"/>
                </a:solidFill>
              </a:rPr>
              <a:t>Universität</a:t>
            </a:r>
            <a:r>
              <a:rPr lang="de-DE" sz="2800" b="1" dirty="0">
                <a:solidFill>
                  <a:schemeClr val="bg1"/>
                </a:solidFill>
              </a:rPr>
              <a:t> </a:t>
            </a:r>
            <a:r>
              <a:rPr lang="de-DE" sz="2800" dirty="0">
                <a:solidFill>
                  <a:schemeClr val="bg1"/>
                </a:solidFill>
              </a:rPr>
              <a:t>Göttingen, DE</a:t>
            </a:r>
            <a:endParaRPr lang="de-DE" altLang="de-DE" sz="3200" i="1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de-DE" altLang="de-DE" sz="2800" b="1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schemeClr val="bg1"/>
                </a:solidFill>
              </a:rPr>
              <a:t>„</a:t>
            </a:r>
            <a:r>
              <a:rPr lang="de-DE" sz="2800" dirty="0" err="1">
                <a:solidFill>
                  <a:schemeClr val="bg1"/>
                </a:solidFill>
              </a:rPr>
              <a:t>Detecting</a:t>
            </a:r>
            <a:r>
              <a:rPr lang="de-DE" sz="2800" dirty="0">
                <a:solidFill>
                  <a:schemeClr val="bg1"/>
                </a:solidFill>
              </a:rPr>
              <a:t> </a:t>
            </a:r>
            <a:r>
              <a:rPr lang="de-DE" sz="2800" dirty="0" err="1">
                <a:solidFill>
                  <a:schemeClr val="bg1"/>
                </a:solidFill>
              </a:rPr>
              <a:t>the</a:t>
            </a:r>
            <a:r>
              <a:rPr lang="de-DE" sz="2800" dirty="0">
                <a:solidFill>
                  <a:schemeClr val="bg1"/>
                </a:solidFill>
              </a:rPr>
              <a:t> </a:t>
            </a:r>
            <a:r>
              <a:rPr lang="de-DE" sz="2800" dirty="0" err="1">
                <a:solidFill>
                  <a:schemeClr val="bg1"/>
                </a:solidFill>
              </a:rPr>
              <a:t>unexpected</a:t>
            </a:r>
            <a:r>
              <a:rPr lang="de-DE" sz="2800" dirty="0">
                <a:solidFill>
                  <a:schemeClr val="bg1"/>
                </a:solidFill>
              </a:rPr>
              <a:t>: </a:t>
            </a:r>
            <a:r>
              <a:rPr lang="de-DE" sz="2800" dirty="0" err="1">
                <a:solidFill>
                  <a:schemeClr val="bg1"/>
                </a:solidFill>
              </a:rPr>
              <a:t>Searching</a:t>
            </a:r>
            <a:r>
              <a:rPr lang="de-DE" sz="2800" dirty="0">
                <a:solidFill>
                  <a:schemeClr val="bg1"/>
                </a:solidFill>
              </a:rPr>
              <a:t> </a:t>
            </a:r>
            <a:r>
              <a:rPr lang="de-DE" sz="2800" dirty="0" err="1">
                <a:solidFill>
                  <a:schemeClr val="bg1"/>
                </a:solidFill>
              </a:rPr>
              <a:t>for</a:t>
            </a:r>
            <a:r>
              <a:rPr lang="de-DE" sz="2800" dirty="0">
                <a:solidFill>
                  <a:schemeClr val="bg1"/>
                </a:solidFill>
              </a:rPr>
              <a:t> </a:t>
            </a:r>
            <a:r>
              <a:rPr lang="de-DE" sz="2800" dirty="0" err="1">
                <a:solidFill>
                  <a:schemeClr val="bg1"/>
                </a:solidFill>
              </a:rPr>
              <a:t>regulatory</a:t>
            </a:r>
            <a:r>
              <a:rPr lang="de-DE" sz="2800" dirty="0">
                <a:solidFill>
                  <a:schemeClr val="bg1"/>
                </a:solidFill>
              </a:rPr>
              <a:t> </a:t>
            </a:r>
            <a:r>
              <a:rPr lang="de-DE" sz="2800" dirty="0" err="1">
                <a:solidFill>
                  <a:schemeClr val="bg1"/>
                </a:solidFill>
              </a:rPr>
              <a:t>metabolic</a:t>
            </a:r>
            <a:r>
              <a:rPr lang="de-DE" sz="2800" dirty="0">
                <a:solidFill>
                  <a:schemeClr val="bg1"/>
                </a:solidFill>
              </a:rPr>
              <a:t> </a:t>
            </a:r>
            <a:r>
              <a:rPr lang="de-DE" sz="2800" dirty="0" err="1">
                <a:solidFill>
                  <a:schemeClr val="bg1"/>
                </a:solidFill>
              </a:rPr>
              <a:t>steps</a:t>
            </a:r>
            <a:r>
              <a:rPr lang="de-DE" sz="2800" dirty="0">
                <a:solidFill>
                  <a:schemeClr val="bg1"/>
                </a:solidFill>
              </a:rPr>
              <a:t> </a:t>
            </a:r>
            <a:r>
              <a:rPr lang="de-DE" sz="2800" dirty="0" err="1">
                <a:solidFill>
                  <a:schemeClr val="bg1"/>
                </a:solidFill>
              </a:rPr>
              <a:t>that</a:t>
            </a:r>
            <a:r>
              <a:rPr lang="de-DE" sz="2800" dirty="0">
                <a:solidFill>
                  <a:schemeClr val="bg1"/>
                </a:solidFill>
              </a:rPr>
              <a:t> </a:t>
            </a:r>
            <a:r>
              <a:rPr lang="de-DE" sz="2800" dirty="0" err="1">
                <a:solidFill>
                  <a:schemeClr val="bg1"/>
                </a:solidFill>
              </a:rPr>
              <a:t>are</a:t>
            </a:r>
            <a:r>
              <a:rPr lang="de-DE" sz="2800" dirty="0">
                <a:solidFill>
                  <a:schemeClr val="bg1"/>
                </a:solidFill>
              </a:rPr>
              <a:t> </a:t>
            </a:r>
            <a:r>
              <a:rPr lang="de-DE" sz="2800" dirty="0" err="1">
                <a:solidFill>
                  <a:schemeClr val="bg1"/>
                </a:solidFill>
              </a:rPr>
              <a:t>critical</a:t>
            </a:r>
            <a:r>
              <a:rPr lang="de-DE" sz="2800" dirty="0">
                <a:solidFill>
                  <a:schemeClr val="bg1"/>
                </a:solidFill>
              </a:rPr>
              <a:t> </a:t>
            </a:r>
            <a:r>
              <a:rPr lang="de-DE" sz="2800" dirty="0" err="1">
                <a:solidFill>
                  <a:schemeClr val="bg1"/>
                </a:solidFill>
              </a:rPr>
              <a:t>for</a:t>
            </a:r>
            <a:r>
              <a:rPr lang="de-DE" sz="2800" dirty="0">
                <a:solidFill>
                  <a:schemeClr val="bg1"/>
                </a:solidFill>
              </a:rPr>
              <a:t> plant </a:t>
            </a:r>
            <a:r>
              <a:rPr lang="de-DE" sz="2800" dirty="0" err="1">
                <a:solidFill>
                  <a:schemeClr val="bg1"/>
                </a:solidFill>
              </a:rPr>
              <a:t>immunity</a:t>
            </a:r>
            <a:r>
              <a:rPr lang="de-DE" sz="2800" dirty="0">
                <a:solidFill>
                  <a:schemeClr val="bg1"/>
                </a:solidFill>
              </a:rPr>
              <a:t>.“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sz="16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de-DE" sz="16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sz="1600" dirty="0">
                <a:solidFill>
                  <a:schemeClr val="bg1"/>
                </a:solidFill>
              </a:rPr>
              <a:t>Zoom Link:</a:t>
            </a:r>
          </a:p>
          <a:p>
            <a:pPr>
              <a:buNone/>
            </a:pPr>
            <a:r>
              <a:rPr lang="de-DE" sz="16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https://tum-conf.zoom.us/j/62448738399</a:t>
            </a:r>
            <a:endParaRPr lang="de-DE" sz="16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de-DE" sz="1600" dirty="0">
                <a:solidFill>
                  <a:schemeClr val="bg1"/>
                </a:solidFill>
              </a:rPr>
              <a:t>Meeting-ID: 624 4873 8399</a:t>
            </a:r>
          </a:p>
          <a:p>
            <a:pPr>
              <a:buNone/>
            </a:pPr>
            <a:r>
              <a:rPr lang="de-DE" sz="1600" dirty="0" err="1">
                <a:solidFill>
                  <a:schemeClr val="bg1"/>
                </a:solidFill>
              </a:rPr>
              <a:t>Kenncode</a:t>
            </a:r>
            <a:r>
              <a:rPr lang="de-DE" sz="1600" dirty="0">
                <a:solidFill>
                  <a:schemeClr val="bg1"/>
                </a:solidFill>
              </a:rPr>
              <a:t>: 010553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28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de-DE" altLang="de-DE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UM_Vorlage_hellblau">
  <a:themeElements>
    <a:clrScheme name="Leere Präsentation 1">
      <a:dk1>
        <a:srgbClr val="000000"/>
      </a:dk1>
      <a:lt1>
        <a:srgbClr val="FFFFFF"/>
      </a:lt1>
      <a:dk2>
        <a:srgbClr val="0065BD"/>
      </a:dk2>
      <a:lt2>
        <a:srgbClr val="005293"/>
      </a:lt2>
      <a:accent1>
        <a:srgbClr val="A2AD00"/>
      </a:accent1>
      <a:accent2>
        <a:srgbClr val="E37222"/>
      </a:accent2>
      <a:accent3>
        <a:srgbClr val="AAB8DB"/>
      </a:accent3>
      <a:accent4>
        <a:srgbClr val="DADADA"/>
      </a:accent4>
      <a:accent5>
        <a:srgbClr val="CED3AA"/>
      </a:accent5>
      <a:accent6>
        <a:srgbClr val="CE671E"/>
      </a:accent6>
      <a:hlink>
        <a:srgbClr val="DAD7CB"/>
      </a:hlink>
      <a:folHlink>
        <a:srgbClr val="9C9D9F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65BD"/>
        </a:dk2>
        <a:lt2>
          <a:srgbClr val="005293"/>
        </a:lt2>
        <a:accent1>
          <a:srgbClr val="A2AD00"/>
        </a:accent1>
        <a:accent2>
          <a:srgbClr val="E37222"/>
        </a:accent2>
        <a:accent3>
          <a:srgbClr val="AAB8DB"/>
        </a:accent3>
        <a:accent4>
          <a:srgbClr val="DADADA"/>
        </a:accent4>
        <a:accent5>
          <a:srgbClr val="CED3AA"/>
        </a:accent5>
        <a:accent6>
          <a:srgbClr val="CE671E"/>
        </a:accent6>
        <a:hlink>
          <a:srgbClr val="DAD7CB"/>
        </a:hlink>
        <a:folHlink>
          <a:srgbClr val="9C9D9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74</Words>
  <Application>Microsoft Macintosh PowerPoint</Application>
  <PresentationFormat>Bildschirmpräsentation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ＭＳ Ｐゴシック</vt:lpstr>
      <vt:lpstr>TUM_Vorlage_hellblau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support</dc:creator>
  <cp:lastModifiedBy>Microsoft Office User</cp:lastModifiedBy>
  <cp:revision>65</cp:revision>
  <cp:lastPrinted>2022-07-04T11:39:10Z</cp:lastPrinted>
  <dcterms:created xsi:type="dcterms:W3CDTF">2013-04-19T07:02:10Z</dcterms:created>
  <dcterms:modified xsi:type="dcterms:W3CDTF">2022-07-04T11:40:28Z</dcterms:modified>
</cp:coreProperties>
</file>